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eague Gothic" charset="1" panose="00000500000000000000"/>
      <p:regular r:id="rId25"/>
    </p:embeddedFont>
    <p:embeddedFont>
      <p:font typeface="Akzidenz-Grotesk Heavy" charset="1" panose="02000503050000020004"/>
      <p:regular r:id="rId26"/>
    </p:embeddedFont>
    <p:embeddedFont>
      <p:font typeface="Vollkorn" charset="1" panose="00000500000000000000"/>
      <p:regular r:id="rId27"/>
    </p:embeddedFont>
    <p:embeddedFont>
      <p:font typeface="Public Sans Bold" charset="1" panose="00000000000000000000"/>
      <p:regular r:id="rId28"/>
    </p:embeddedFont>
    <p:embeddedFont>
      <p:font typeface="Public Sans" charset="1" panose="00000000000000000000"/>
      <p:regular r:id="rId29"/>
    </p:embeddedFont>
    <p:embeddedFont>
      <p:font typeface="Arimo" charset="1" panose="020B0604020202020204"/>
      <p:regular r:id="rId30"/>
    </p:embeddedFont>
    <p:embeddedFont>
      <p:font typeface="Source Serif Pro" charset="1" panose="02040603050405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15" Target="../media/image27.png" Type="http://schemas.openxmlformats.org/officeDocument/2006/relationships/image"/><Relationship Id="rId16" Target="../media/image28.svg" Type="http://schemas.openxmlformats.org/officeDocument/2006/relationships/image"/><Relationship Id="rId17" Target="../media/image29.png" Type="http://schemas.openxmlformats.org/officeDocument/2006/relationships/image"/><Relationship Id="rId18" Target="../media/image30.svg" Type="http://schemas.openxmlformats.org/officeDocument/2006/relationships/image"/><Relationship Id="rId19" Target="../media/image31.png" Type="http://schemas.openxmlformats.org/officeDocument/2006/relationships/image"/><Relationship Id="rId2" Target="../media/image14.jpeg" Type="http://schemas.openxmlformats.org/officeDocument/2006/relationships/image"/><Relationship Id="rId20" Target="../media/image32.svg" Type="http://schemas.openxmlformats.org/officeDocument/2006/relationships/image"/><Relationship Id="rId21" Target="../media/image33.png" Type="http://schemas.openxmlformats.org/officeDocument/2006/relationships/image"/><Relationship Id="rId22" Target="../media/image34.sv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333" r="0" b="-83333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4183853"/>
            <a:ext cx="13420363" cy="4636297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810527" y="6101873"/>
            <a:ext cx="1277073" cy="800257"/>
            <a:chOff x="0" y="0"/>
            <a:chExt cx="1702765" cy="106701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067974" y="5143500"/>
            <a:ext cx="873121" cy="87312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3C4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176611" y="3975114"/>
            <a:ext cx="5004328" cy="319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51"/>
              </a:lnSpc>
            </a:pPr>
            <a:r>
              <a:rPr lang="en-US" sz="18607">
                <a:solidFill>
                  <a:srgbClr val="283C4C"/>
                </a:solidFill>
                <a:latin typeface="League Gothic"/>
                <a:ea typeface="League Gothic"/>
                <a:cs typeface="League Gothic"/>
                <a:sym typeface="League Gothic"/>
              </a:rPr>
              <a:t>SMART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63783" y="5139728"/>
            <a:ext cx="5419810" cy="2454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36"/>
              </a:lnSpc>
            </a:pPr>
            <a:r>
              <a:rPr lang="en-US" sz="12883" b="true">
                <a:solidFill>
                  <a:srgbClr val="788593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49093" y="7726520"/>
            <a:ext cx="8734500" cy="65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4000" b="true">
                <a:solidFill>
                  <a:srgbClr val="283C4C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Hệ thống Nhà thông minh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27883" y="0"/>
            <a:ext cx="6621092" cy="10287000"/>
          </a:xfrm>
          <a:custGeom>
            <a:avLst/>
            <a:gdLst/>
            <a:ahLst/>
            <a:cxnLst/>
            <a:rect r="r" b="b" t="t" l="l"/>
            <a:pathLst>
              <a:path h="10287000" w="6621092">
                <a:moveTo>
                  <a:pt x="0" y="0"/>
                </a:moveTo>
                <a:lnTo>
                  <a:pt x="6621093" y="0"/>
                </a:lnTo>
                <a:lnTo>
                  <a:pt x="66210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3" t="0" r="-185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48503" y="9261030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344019" y="306568"/>
            <a:ext cx="8330652" cy="2359149"/>
            <a:chOff x="0" y="0"/>
            <a:chExt cx="11107536" cy="3145532"/>
          </a:xfrm>
        </p:grpSpPr>
        <p:sp>
          <p:nvSpPr>
            <p:cNvPr name="AutoShape 7" id="7"/>
            <p:cNvSpPr/>
            <p:nvPr/>
          </p:nvSpPr>
          <p:spPr>
            <a:xfrm rot="0">
              <a:off x="0" y="1853965"/>
              <a:ext cx="11107536" cy="12333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738255"/>
              <a:ext cx="11107536" cy="407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83"/>
                </a:lnSpc>
                <a:spcBef>
                  <a:spcPct val="0"/>
                </a:spcBef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0"/>
              <a:ext cx="11107536" cy="11839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992"/>
                </a:lnSpc>
                <a:spcBef>
                  <a:spcPct val="0"/>
                </a:spcBef>
              </a:pPr>
              <a:r>
                <a:rPr lang="en-US" sz="5826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2.4T</a:t>
              </a:r>
              <a:r>
                <a:rPr lang="en-US" sz="5826" u="none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hiết kế hệ thống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44019" y="1409943"/>
            <a:ext cx="11445835" cy="800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Module 1: G</a:t>
            </a: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iám sát &amp; Điều khiển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Mục tiêu: Xem trạng thái môi trường và điều khiển thiết bị 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Chức năng chính:</a:t>
            </a:r>
          </a:p>
          <a:p>
            <a:pPr algn="l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Hiển thị trạng thái cảm biến Gas và LDR.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Module 2: An ninh &amp; Kiểm soát truy cập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Mục tiêu: Quản lý người dùng, và theo dõi mở cửa, cảnh báo.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Chức năng chính:</a:t>
            </a:r>
          </a:p>
          <a:p>
            <a:pPr algn="l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Quản lý thẻ RFID: </a:t>
            </a:r>
          </a:p>
          <a:p>
            <a:pPr algn="l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Ghi nhật ký mở cửa bằng RFID và nhận dạng khuôn mặt.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Module 3: Thiết lập Tự động hóa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Mục tiêu: Tùy chỉnh ngưỡng cảm biến và kịch bản tự động.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Chức năng chính:</a:t>
            </a:r>
          </a:p>
          <a:p>
            <a:pPr algn="l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Cài đặt ngưỡng LDR để tự động bật/tắt đèn.</a:t>
            </a:r>
          </a:p>
          <a:p>
            <a:pPr algn="l" marL="1295400" indent="-431800" lvl="2">
              <a:lnSpc>
                <a:spcPts val="4200"/>
              </a:lnSpc>
              <a:spcBef>
                <a:spcPct val="0"/>
              </a:spcBef>
              <a:buFont typeface="Arial"/>
              <a:buChar char="⚬"/>
            </a:pPr>
            <a:r>
              <a:rPr lang="en-US" sz="3000" spc="44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Cài đặt ngưỡng Gas để kích hoạt cảnh báo.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02457" y="3645865"/>
            <a:ext cx="8683086" cy="3905329"/>
            <a:chOff x="0" y="0"/>
            <a:chExt cx="11577448" cy="5207105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1577448" cy="5207105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005776" y="1320800"/>
              <a:ext cx="9565895" cy="203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2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Phần 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505463" y="7913065"/>
            <a:ext cx="1277073" cy="800257"/>
            <a:chOff x="0" y="0"/>
            <a:chExt cx="1702765" cy="1067010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5602664" y="6266938"/>
            <a:ext cx="708267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CÔ</a:t>
            </a:r>
            <a:r>
              <a:rPr lang="en-US" b="true" sz="2499" spc="3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 NGHỆ VÀ PHƯƠNG PHÁP TRIỂN KHAI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781300"/>
          </a:xfrm>
          <a:custGeom>
            <a:avLst/>
            <a:gdLst/>
            <a:ahLst/>
            <a:cxnLst/>
            <a:rect r="r" b="b" t="t" l="l"/>
            <a:pathLst>
              <a:path h="2781300" w="18288000">
                <a:moveTo>
                  <a:pt x="0" y="0"/>
                </a:moveTo>
                <a:lnTo>
                  <a:pt x="18288000" y="0"/>
                </a:lnTo>
                <a:lnTo>
                  <a:pt x="182880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198" r="0" b="-4701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0927" y="1981043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173727" y="3522753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0645" y="963295"/>
            <a:ext cx="2951202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3.1 Phần cứng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09236" y="2947987"/>
            <a:ext cx="4238625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ESP32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3262" y="4252924"/>
            <a:ext cx="8614929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Điều khiển thiết bị:</a:t>
            </a:r>
          </a:p>
          <a:p>
            <a:pPr algn="l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Đọc dữ liệu cảm biến: nhiệt độ, độ ẩm, ánh sáng.</a:t>
            </a:r>
          </a:p>
          <a:p>
            <a:pPr algn="l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Kết nối mạng: Wi-Fi và Bluetooth để truyền dữ liệu hoặc điều khiển từ xa.</a:t>
            </a:r>
          </a:p>
          <a:p>
            <a:pPr algn="l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Xử lý dữ liệu: phân tích và phản hồi tín hiệu theo lập trình.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781300"/>
          </a:xfrm>
          <a:custGeom>
            <a:avLst/>
            <a:gdLst/>
            <a:ahLst/>
            <a:cxnLst/>
            <a:rect r="r" b="b" t="t" l="l"/>
            <a:pathLst>
              <a:path h="2781300" w="18288000">
                <a:moveTo>
                  <a:pt x="0" y="0"/>
                </a:moveTo>
                <a:lnTo>
                  <a:pt x="18288000" y="0"/>
                </a:lnTo>
                <a:lnTo>
                  <a:pt x="182880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198" r="0" b="-4701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0927" y="1981043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343133" y="4590594"/>
            <a:ext cx="4143477" cy="4143477"/>
          </a:xfrm>
          <a:custGeom>
            <a:avLst/>
            <a:gdLst/>
            <a:ahLst/>
            <a:cxnLst/>
            <a:rect r="r" b="b" t="t" l="l"/>
            <a:pathLst>
              <a:path h="4143477" w="4143477">
                <a:moveTo>
                  <a:pt x="0" y="0"/>
                </a:moveTo>
                <a:lnTo>
                  <a:pt x="4143477" y="0"/>
                </a:lnTo>
                <a:lnTo>
                  <a:pt x="4143477" y="4143477"/>
                </a:lnTo>
                <a:lnTo>
                  <a:pt x="0" y="41434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6160" y="4663619"/>
            <a:ext cx="4176924" cy="4176924"/>
          </a:xfrm>
          <a:custGeom>
            <a:avLst/>
            <a:gdLst/>
            <a:ahLst/>
            <a:cxnLst/>
            <a:rect r="r" b="b" t="t" l="l"/>
            <a:pathLst>
              <a:path h="4176924" w="4176924">
                <a:moveTo>
                  <a:pt x="0" y="0"/>
                </a:moveTo>
                <a:lnTo>
                  <a:pt x="4176924" y="0"/>
                </a:lnTo>
                <a:lnTo>
                  <a:pt x="4176924" y="4176925"/>
                </a:lnTo>
                <a:lnTo>
                  <a:pt x="0" y="4176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01014" y="963295"/>
            <a:ext cx="2770465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3.2 Cảm biến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65054" y="3153391"/>
            <a:ext cx="62942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LDR - Cảm biến ánh sáng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014" y="3262929"/>
            <a:ext cx="5747981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b="true" sz="2499" spc="37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MQ-SERIES - CẢM BIẾN GAS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6305" y="3688894"/>
            <a:ext cx="6856633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</a:t>
            </a:r>
            <a:r>
              <a:rPr lang="en-US" b="true" sz="2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hát hiện nồng độ khí gas (như LPG, CO, Methane…) trong không khí.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80280" y="3892094"/>
            <a:ext cx="646918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</a:t>
            </a:r>
            <a:r>
              <a:rPr lang="en-US" b="true" sz="24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hay đổi điện trở theo cường độ ánh sáng.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2781300"/>
          </a:xfrm>
          <a:custGeom>
            <a:avLst/>
            <a:gdLst/>
            <a:ahLst/>
            <a:cxnLst/>
            <a:rect r="r" b="b" t="t" l="l"/>
            <a:pathLst>
              <a:path h="2781300" w="18288000">
                <a:moveTo>
                  <a:pt x="0" y="0"/>
                </a:moveTo>
                <a:lnTo>
                  <a:pt x="18288000" y="0"/>
                </a:lnTo>
                <a:lnTo>
                  <a:pt x="182880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198" r="0" b="-4701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0927" y="1981043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249541" y="3522753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5" y="0"/>
                </a:lnTo>
                <a:lnTo>
                  <a:pt x="7960895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2750" y="963295"/>
            <a:ext cx="4506992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3.3 Cơ cấu chấp hành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97781" y="3446553"/>
            <a:ext cx="4238625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Servo Motor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2C5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63" y="-1390650"/>
            <a:ext cx="18288000" cy="2781300"/>
          </a:xfrm>
          <a:custGeom>
            <a:avLst/>
            <a:gdLst/>
            <a:ahLst/>
            <a:cxnLst/>
            <a:rect r="r" b="b" t="t" l="l"/>
            <a:pathLst>
              <a:path h="2781300" w="18288000">
                <a:moveTo>
                  <a:pt x="0" y="0"/>
                </a:moveTo>
                <a:lnTo>
                  <a:pt x="18288000" y="0"/>
                </a:lnTo>
                <a:lnTo>
                  <a:pt x="18288000" y="2781300"/>
                </a:lnTo>
                <a:lnTo>
                  <a:pt x="0" y="278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5198" r="0" b="-4701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0927" y="1981043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252595"/>
            <a:ext cx="3013115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3.4 Phần mềm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852" y="1661848"/>
            <a:ext cx="16171075" cy="76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-Giao tiếp truyền thông: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MQTT: Giao thức nhẹ, tiết kiệm tài nguyên và băng thông; tốc độ truyền nhanh; hoạt động theo mô hình Publish–</a:t>
            </a: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Subscribe; ổn định trong mạng yếu.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-Cơ sở dữ liệu: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Firebase Realtime Database: Lưu trữ và đồng bộ dữ liệu theo thời gian thực.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Xác thực người dùng: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Firebase Authentication: Hỗ trợ chức năng Đăng ký / Đăng nhập.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Ngôn ngữ lập trình IoT: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Arduino (C/C++): Ngôn ngữ lập trình chính cho ESP32.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2699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diện Web:</a:t>
            </a:r>
          </a:p>
          <a:p>
            <a:pPr algn="l" marL="582928" indent="-291464" lvl="1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HTML, CSS, JavaScript: Dễ xây dựng, giao diện trực quan; kết nối thời gian thực qua  MQTT.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68323"/>
            <a:ext cx="13393066" cy="3989977"/>
            <a:chOff x="0" y="0"/>
            <a:chExt cx="17857422" cy="531996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857422" cy="531996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727670" y="1894532"/>
              <a:ext cx="14402082" cy="1095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570"/>
                </a:lnSpc>
                <a:spcBef>
                  <a:spcPct val="0"/>
                </a:spcBef>
              </a:pPr>
              <a:r>
                <a:rPr lang="en-US" sz="5475">
                  <a:solidFill>
                    <a:srgbClr val="A19C95"/>
                  </a:solidFill>
                  <a:latin typeface="Vollkorn"/>
                  <a:ea typeface="Vollkorn"/>
                  <a:cs typeface="Vollkorn"/>
                  <a:sym typeface="Vollkorn"/>
                </a:rPr>
                <a:t>Phần 4: Đánh giá và kết luận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727670" y="3596464"/>
              <a:ext cx="14402082" cy="514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8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781300"/>
            <a:ext cx="18288000" cy="9525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790825"/>
            <a:ext cx="18288000" cy="7496175"/>
          </a:xfrm>
          <a:custGeom>
            <a:avLst/>
            <a:gdLst/>
            <a:ahLst/>
            <a:cxnLst/>
            <a:rect r="r" b="b" t="t" l="l"/>
            <a:pathLst>
              <a:path h="7496175" w="18288000">
                <a:moveTo>
                  <a:pt x="0" y="0"/>
                </a:moveTo>
                <a:lnTo>
                  <a:pt x="18288000" y="0"/>
                </a:lnTo>
                <a:lnTo>
                  <a:pt x="18288000" y="7496175"/>
                </a:lnTo>
                <a:lnTo>
                  <a:pt x="0" y="749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01388" r="0" b="-16455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829" y="3268665"/>
            <a:ext cx="5168390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1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99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Chi phí thấp, hiệu năng c</a:t>
            </a:r>
            <a:r>
              <a:rPr lang="en-US" b="true" sz="2999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ao: </a:t>
            </a:r>
            <a:r>
              <a:rPr lang="en-US" sz="2999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Sử dụng ESP32 và các cảm biến phổ thông giúp tối ưu chi phí.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66165"/>
            <a:ext cx="6157556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4.1 Ưu điểm của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10278" y="3050619"/>
            <a:ext cx="6157416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Thờ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 gian thực và ổn định: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MQTT và Firebase đảm bảo tốc độ phản hồi nhanh, độ trễ thấp và khả năng hoạt động ổn định ngay cả khi Wi-Fi yếu.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5829" y="6858000"/>
            <a:ext cx="516839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Mở r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ộng dễ dàng: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Kiến trúc MQTT Broker cho phép thêm thiết bị mới mà không cần thay đổi cấu trúc hệ thống.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10278" y="7124700"/>
            <a:ext cx="6962690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Tính ứng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dụng cao: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Có thể áp dụng thực tế trong hộ gia đình, văn phòng, giải quyết nhu cầu thực tế của người dùng.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781300"/>
            <a:ext cx="18288000" cy="9525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790825"/>
            <a:ext cx="18288000" cy="7496175"/>
          </a:xfrm>
          <a:custGeom>
            <a:avLst/>
            <a:gdLst/>
            <a:ahLst/>
            <a:cxnLst/>
            <a:rect r="r" b="b" t="t" l="l"/>
            <a:pathLst>
              <a:path h="7496175" w="18288000">
                <a:moveTo>
                  <a:pt x="0" y="0"/>
                </a:moveTo>
                <a:lnTo>
                  <a:pt x="18288000" y="0"/>
                </a:lnTo>
                <a:lnTo>
                  <a:pt x="18288000" y="7496175"/>
                </a:lnTo>
                <a:lnTo>
                  <a:pt x="0" y="7496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01388" r="0" b="-16455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0631" y="942975"/>
            <a:ext cx="5622846" cy="705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b="true" sz="4099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4.2 Hạn chế còn tồn tại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4689" y="3593613"/>
            <a:ext cx="6157416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Rà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 buộc cấu hình mạng: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Nếu mạng yếu hoặc mất Internet, hệ thống không thể giám sát hoặc điều khiển từ xa.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25192" y="4198539"/>
            <a:ext cx="5168390" cy="266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Phạm vi triể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 khai hiện tại: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Tập trung vào các thiết bị điện cơ bản (đèn, cửa ra vào) và theo dõi ánh sáng.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1310" y="7043375"/>
            <a:ext cx="6962690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3" indent="-323852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Rà</a:t>
            </a:r>
            <a:r>
              <a:rPr lang="en-US" b="true" sz="3000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ng buộc môi trường: </a:t>
            </a:r>
            <a:r>
              <a:rPr lang="en-US" sz="3000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Cần nguồn điện ổn định, tránh nơi ẩm ướt, bụi bẩn hoặc nhiễu sóng.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" r="0" b="-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94352" y="3126921"/>
            <a:ext cx="14960964" cy="4033157"/>
            <a:chOff x="0" y="0"/>
            <a:chExt cx="19947952" cy="537754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9947952" cy="5377543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2548445" y="858834"/>
              <a:ext cx="14851062" cy="325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600"/>
                </a:lnSpc>
                <a:spcBef>
                  <a:spcPct val="0"/>
                </a:spcBef>
              </a:pPr>
              <a:r>
                <a:rPr lang="en-US" sz="8000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Cảm ơn Thầy và các bạn đã lắng nghe!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390650" y="5048318"/>
            <a:ext cx="7673230" cy="9267"/>
          </a:xfrm>
          <a:prstGeom prst="rect">
            <a:avLst/>
          </a:prstGeom>
          <a:solidFill>
            <a:srgbClr val="A19C95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2090927" y="1852477"/>
            <a:ext cx="6197073" cy="8428665"/>
          </a:xfrm>
          <a:custGeom>
            <a:avLst/>
            <a:gdLst/>
            <a:ahLst/>
            <a:cxnLst/>
            <a:rect r="r" b="b" t="t" l="l"/>
            <a:pathLst>
              <a:path h="8428665" w="6197073">
                <a:moveTo>
                  <a:pt x="0" y="0"/>
                </a:moveTo>
                <a:lnTo>
                  <a:pt x="6197073" y="0"/>
                </a:lnTo>
                <a:lnTo>
                  <a:pt x="6197073" y="8428666"/>
                </a:lnTo>
                <a:lnTo>
                  <a:pt x="0" y="8428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6" t="-959" r="-4926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10927" y="1852477"/>
            <a:ext cx="1277073" cy="800257"/>
            <a:chOff x="0" y="0"/>
            <a:chExt cx="1702765" cy="106701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390650" y="1714444"/>
            <a:ext cx="86296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 u="none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Mục lục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90650" y="4221691"/>
            <a:ext cx="7673230" cy="444825"/>
            <a:chOff x="0" y="0"/>
            <a:chExt cx="10230974" cy="5931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4549"/>
              <a:ext cx="1690114" cy="595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1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Tổng quan dự án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390650" y="6266012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390650" y="5439386"/>
            <a:ext cx="7673230" cy="444825"/>
            <a:chOff x="0" y="0"/>
            <a:chExt cx="10230974" cy="5931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7020"/>
              <a:ext cx="1690114" cy="600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2: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Phân tích và thiết kế hệ thống</a:t>
              </a:r>
            </a:p>
          </p:txBody>
        </p:sp>
      </p:grpSp>
      <p:sp>
        <p:nvSpPr>
          <p:cNvPr name="AutoShape 15" id="15"/>
          <p:cNvSpPr/>
          <p:nvPr/>
        </p:nvSpPr>
        <p:spPr>
          <a:xfrm rot="0">
            <a:off x="1390650" y="7483707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16" id="16"/>
          <p:cNvGrpSpPr/>
          <p:nvPr/>
        </p:nvGrpSpPr>
        <p:grpSpPr>
          <a:xfrm rot="0">
            <a:off x="1390650" y="6397600"/>
            <a:ext cx="7673230" cy="963787"/>
            <a:chOff x="0" y="0"/>
            <a:chExt cx="10230974" cy="128505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8955"/>
              <a:ext cx="1690114" cy="600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3: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957508" y="-66675"/>
              <a:ext cx="8273465" cy="1351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Công nghệ và phương pháp triển khai 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0">
            <a:off x="1390650" y="8701402"/>
            <a:ext cx="7673230" cy="9267"/>
          </a:xfrm>
          <a:prstGeom prst="rect">
            <a:avLst/>
          </a:prstGeom>
          <a:solidFill>
            <a:srgbClr val="A19C95"/>
          </a:solidFill>
        </p:spPr>
      </p:sp>
      <p:grpSp>
        <p:nvGrpSpPr>
          <p:cNvPr name="Group 20" id="20"/>
          <p:cNvGrpSpPr/>
          <p:nvPr/>
        </p:nvGrpSpPr>
        <p:grpSpPr>
          <a:xfrm rot="0">
            <a:off x="1390650" y="7874776"/>
            <a:ext cx="7673230" cy="444825"/>
            <a:chOff x="0" y="0"/>
            <a:chExt cx="10230974" cy="59310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7020"/>
              <a:ext cx="1690114" cy="6004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77"/>
                </a:lnSpc>
              </a:pPr>
              <a:r>
                <a:rPr lang="en-US" b="true" sz="2626" spc="39">
                  <a:solidFill>
                    <a:srgbClr val="A19C95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4: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957508" y="-66675"/>
              <a:ext cx="8273465" cy="65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86"/>
                </a:lnSpc>
                <a:spcBef>
                  <a:spcPct val="0"/>
                </a:spcBef>
              </a:pPr>
              <a:r>
                <a:rPr lang="en-US" sz="2918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Đánh giá và kết luận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43305"/>
            <a:ext cx="666538" cy="837328"/>
            <a:chOff x="0" y="0"/>
            <a:chExt cx="888718" cy="111643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8718" cy="1116438"/>
              <a:chOff x="0" y="0"/>
              <a:chExt cx="6350000" cy="7977086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7977086"/>
              </a:xfrm>
              <a:custGeom>
                <a:avLst/>
                <a:gdLst/>
                <a:ahLst/>
                <a:cxnLst/>
                <a:rect r="r" b="b" t="t" l="l"/>
                <a:pathLst>
                  <a:path h="7977086" w="6350000">
                    <a:moveTo>
                      <a:pt x="3175000" y="0"/>
                    </a:moveTo>
                    <a:cubicBezTo>
                      <a:pt x="1421496" y="0"/>
                      <a:pt x="0" y="1785732"/>
                      <a:pt x="0" y="3988543"/>
                    </a:cubicBezTo>
                    <a:cubicBezTo>
                      <a:pt x="0" y="6191355"/>
                      <a:pt x="1421496" y="7977086"/>
                      <a:pt x="3175000" y="7977086"/>
                    </a:cubicBezTo>
                    <a:cubicBezTo>
                      <a:pt x="4928504" y="7977086"/>
                      <a:pt x="6350000" y="6191355"/>
                      <a:pt x="6350000" y="3988543"/>
                    </a:cubicBezTo>
                    <a:cubicBezTo>
                      <a:pt x="6350000" y="1785732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A2C5A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49976" y="234369"/>
              <a:ext cx="581866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000" spc="-60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I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2525403"/>
            <a:ext cx="6013163" cy="7761597"/>
          </a:xfrm>
          <a:custGeom>
            <a:avLst/>
            <a:gdLst/>
            <a:ahLst/>
            <a:cxnLst/>
            <a:rect r="r" b="b" t="t" l="l"/>
            <a:pathLst>
              <a:path h="7761597" w="6013163">
                <a:moveTo>
                  <a:pt x="0" y="0"/>
                </a:moveTo>
                <a:lnTo>
                  <a:pt x="6013163" y="0"/>
                </a:lnTo>
                <a:lnTo>
                  <a:pt x="6013163" y="7761597"/>
                </a:lnTo>
                <a:lnTo>
                  <a:pt x="0" y="776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6686" t="0" r="-46686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2525403"/>
            <a:ext cx="18288000" cy="9525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988089" y="1128607"/>
            <a:ext cx="1033390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99"/>
              </a:lnSpc>
            </a:pPr>
            <a:r>
              <a:rPr lang="en-US" b="true" sz="2999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TỔNG QUAN DỰ 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7096" y="2849862"/>
            <a:ext cx="7211779" cy="80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4"/>
              </a:lnSpc>
            </a:pPr>
            <a:r>
              <a:rPr lang="en-US" sz="443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1.</a:t>
            </a:r>
            <a:r>
              <a:rPr lang="en-US" sz="4437">
                <a:solidFill>
                  <a:srgbClr val="201B18"/>
                </a:solidFill>
                <a:latin typeface="Arimo"/>
                <a:ea typeface="Arimo"/>
                <a:cs typeface="Arimo"/>
                <a:sym typeface="Arimo"/>
              </a:rPr>
              <a:t>Đặt vấn đề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7096" y="3678228"/>
            <a:ext cx="11225654" cy="6608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IoT là xu hướng nổi bật trong thời đại 4.0.</a:t>
            </a:r>
          </a:p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Nhà thông minh dự kiến dẫn đầu tăng trưởng IoT.</a:t>
            </a:r>
          </a:p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Xu hướng tất yếu của thị trường nhà ở tương lai.</a:t>
            </a:r>
          </a:p>
          <a:p>
            <a:pPr algn="l">
              <a:lnSpc>
                <a:spcPts val="5862"/>
              </a:lnSpc>
            </a:pPr>
          </a:p>
          <a:p>
            <a:pPr algn="l">
              <a:lnSpc>
                <a:spcPts val="5862"/>
              </a:lnSpc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→ Nhằm : </a:t>
            </a:r>
          </a:p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Góp phần hình thành đô thị hiện đại.</a:t>
            </a:r>
          </a:p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Đáp ứng nhu cầu sống đa dạng.</a:t>
            </a:r>
          </a:p>
          <a:p>
            <a:pPr algn="l" marL="647700" indent="-323850" lvl="1">
              <a:lnSpc>
                <a:spcPts val="5862"/>
              </a:lnSpc>
              <a:buFont typeface="Arial"/>
              <a:buChar char="•"/>
            </a:pP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Cung cấp</a:t>
            </a:r>
            <a:r>
              <a:rPr lang="en-US" sz="3000">
                <a:solidFill>
                  <a:srgbClr val="504C4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tiện lợi và an toàn qua điều khiển từ xa.</a:t>
            </a:r>
          </a:p>
          <a:p>
            <a:pPr algn="l">
              <a:lnSpc>
                <a:spcPts val="5862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62632" y="1627217"/>
            <a:ext cx="12362737" cy="5364797"/>
            <a:chOff x="0" y="0"/>
            <a:chExt cx="16483649" cy="7153062"/>
          </a:xfrm>
        </p:grpSpPr>
        <p:sp>
          <p:nvSpPr>
            <p:cNvPr name="AutoShape 4" id="4"/>
            <p:cNvSpPr/>
            <p:nvPr/>
          </p:nvSpPr>
          <p:spPr>
            <a:xfrm rot="0">
              <a:off x="304800" y="1586442"/>
              <a:ext cx="15874049" cy="1270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078143"/>
              <a:ext cx="16483649" cy="50393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003943" indent="-501972" lvl="1">
                <a:lnSpc>
                  <a:spcPts val="6045"/>
                </a:lnSpc>
                <a:buFont typeface="Arial"/>
                <a:buChar char="•"/>
              </a:pPr>
              <a:r>
                <a:rPr lang="en-US" sz="4650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Nâ</a:t>
              </a:r>
              <a:r>
                <a:rPr lang="en-US" sz="4650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ng cao tiện nghi và an toàn cho người dùng.</a:t>
              </a:r>
            </a:p>
            <a:p>
              <a:pPr algn="l" marL="1003945" indent="-501972" lvl="1">
                <a:lnSpc>
                  <a:spcPts val="6045"/>
                </a:lnSpc>
                <a:buFont typeface="Arial"/>
                <a:buChar char="•"/>
              </a:pPr>
              <a:r>
                <a:rPr lang="en-US" sz="4650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Tiết kiệm năng lượng trong sinh hoạt hàng ngày.</a:t>
              </a:r>
            </a:p>
            <a:p>
              <a:pPr algn="l" marL="1003945" indent="-501972" lvl="1">
                <a:lnSpc>
                  <a:spcPts val="6045"/>
                </a:lnSpc>
                <a:buFont typeface="Arial"/>
                <a:buChar char="•"/>
              </a:pPr>
              <a:r>
                <a:rPr lang="en-US" sz="4650">
                  <a:solidFill>
                    <a:srgbClr val="252629"/>
                  </a:solidFill>
                  <a:latin typeface="Vollkorn"/>
                  <a:ea typeface="Vollkorn"/>
                  <a:cs typeface="Vollkorn"/>
                  <a:sym typeface="Vollkorn"/>
                </a:rPr>
                <a:t>Chi phí thấp 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04800" y="0"/>
              <a:ext cx="15874049" cy="1104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599"/>
                </a:lnSpc>
              </a:pPr>
              <a:r>
                <a:rPr lang="en-US" b="true" sz="5499" spc="82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MỤC TIÊU TỔNG THỂ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53610"/>
            <a:ext cx="2451835" cy="3297720"/>
            <a:chOff x="0" y="0"/>
            <a:chExt cx="3269113" cy="4396960"/>
          </a:xfrm>
        </p:grpSpPr>
        <p:sp>
          <p:nvSpPr>
            <p:cNvPr name="AutoShape 3" id="3"/>
            <p:cNvSpPr/>
            <p:nvPr/>
          </p:nvSpPr>
          <p:spPr>
            <a:xfrm rot="0">
              <a:off x="0" y="1104114"/>
              <a:ext cx="3269113" cy="12799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326911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pc="44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1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27183"/>
              <a:ext cx="3269113" cy="28088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Điều k</a:t>
              </a:r>
              <a:r>
                <a:rPr lang="en-US" sz="20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hiển thiết bị điện từ xa: Bật/tắt đèn, qua app di động hoặc web, cập nhật trạng thái theo thời gian thực.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886967" y="5146357"/>
            <a:ext cx="2451835" cy="3652050"/>
            <a:chOff x="0" y="0"/>
            <a:chExt cx="3269113" cy="4869400"/>
          </a:xfrm>
        </p:grpSpPr>
        <p:sp>
          <p:nvSpPr>
            <p:cNvPr name="AutoShape 7" id="7"/>
            <p:cNvSpPr/>
            <p:nvPr/>
          </p:nvSpPr>
          <p:spPr>
            <a:xfrm rot="0">
              <a:off x="0" y="1104114"/>
              <a:ext cx="3269113" cy="12799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76200"/>
              <a:ext cx="326911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pc="44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27183"/>
              <a:ext cx="3269113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Giám</a:t>
              </a:r>
              <a:r>
                <a:rPr lang="en-US" sz="20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sát cảm biến: Theo dõi nhiệt độ, độ ẩm, ánh sáng, chuyển động, khí gas… với cảnh báo tự động khi vượt ngưỡng.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94797" y="3378640"/>
            <a:ext cx="2451835" cy="4034320"/>
            <a:chOff x="0" y="0"/>
            <a:chExt cx="3269113" cy="5379093"/>
          </a:xfrm>
        </p:grpSpPr>
        <p:sp>
          <p:nvSpPr>
            <p:cNvPr name="AutoShape 11" id="11"/>
            <p:cNvSpPr/>
            <p:nvPr/>
          </p:nvSpPr>
          <p:spPr>
            <a:xfrm rot="0">
              <a:off x="0" y="1471567"/>
              <a:ext cx="3269113" cy="12799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326911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pc="44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3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894637"/>
              <a:ext cx="3269113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Tự</a:t>
              </a:r>
              <a:r>
                <a:rPr lang="en-US" sz="20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động hóa (Automation): Thiết lập kịch bản tự động (ví dụ bật đèn khi ánh sáng thấp) và bật/tắt kịch bản dễ dàng.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27330" y="5035232"/>
            <a:ext cx="2451835" cy="3874300"/>
            <a:chOff x="0" y="0"/>
            <a:chExt cx="3269113" cy="5165734"/>
          </a:xfrm>
        </p:grpSpPr>
        <p:sp>
          <p:nvSpPr>
            <p:cNvPr name="AutoShape 15" id="15"/>
            <p:cNvSpPr/>
            <p:nvPr/>
          </p:nvSpPr>
          <p:spPr>
            <a:xfrm rot="0">
              <a:off x="0" y="1402987"/>
              <a:ext cx="3269113" cy="12799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-76200"/>
              <a:ext cx="3269113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000" spc="44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4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826057"/>
              <a:ext cx="3269113" cy="3278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Quả</a:t>
              </a:r>
              <a:r>
                <a:rPr lang="en-US" sz="20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 lý người dùng &amp; an ninh: Đăng ký/đăng nhập, phân quyền, mở cửa bằng nhận diện khuôn mặt/RFID, lưu lịch sử hoạt động.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rot="0">
            <a:off x="0" y="2345818"/>
            <a:ext cx="18288000" cy="9525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6908556"/>
            <a:ext cx="2155198" cy="2409266"/>
          </a:xfrm>
          <a:custGeom>
            <a:avLst/>
            <a:gdLst/>
            <a:ahLst/>
            <a:cxnLst/>
            <a:rect r="r" b="b" t="t" l="l"/>
            <a:pathLst>
              <a:path h="2409266" w="2155198">
                <a:moveTo>
                  <a:pt x="0" y="0"/>
                </a:moveTo>
                <a:lnTo>
                  <a:pt x="2155198" y="0"/>
                </a:lnTo>
                <a:lnTo>
                  <a:pt x="2155198" y="2409265"/>
                </a:lnTo>
                <a:lnTo>
                  <a:pt x="0" y="240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148672" y="2660143"/>
            <a:ext cx="1928424" cy="2889749"/>
          </a:xfrm>
          <a:custGeom>
            <a:avLst/>
            <a:gdLst/>
            <a:ahLst/>
            <a:cxnLst/>
            <a:rect r="r" b="b" t="t" l="l"/>
            <a:pathLst>
              <a:path h="2889749" w="1928424">
                <a:moveTo>
                  <a:pt x="0" y="0"/>
                </a:moveTo>
                <a:lnTo>
                  <a:pt x="1928424" y="0"/>
                </a:lnTo>
                <a:lnTo>
                  <a:pt x="1928424" y="2889749"/>
                </a:lnTo>
                <a:lnTo>
                  <a:pt x="0" y="28897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771957" y="7412960"/>
            <a:ext cx="2422217" cy="2422217"/>
          </a:xfrm>
          <a:custGeom>
            <a:avLst/>
            <a:gdLst/>
            <a:ahLst/>
            <a:cxnLst/>
            <a:rect r="r" b="b" t="t" l="l"/>
            <a:pathLst>
              <a:path h="2422217" w="2422217">
                <a:moveTo>
                  <a:pt x="0" y="0"/>
                </a:moveTo>
                <a:lnTo>
                  <a:pt x="2422218" y="0"/>
                </a:lnTo>
                <a:lnTo>
                  <a:pt x="2422218" y="2422217"/>
                </a:lnTo>
                <a:lnTo>
                  <a:pt x="0" y="24222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016563" y="2879967"/>
            <a:ext cx="2242737" cy="2669925"/>
          </a:xfrm>
          <a:custGeom>
            <a:avLst/>
            <a:gdLst/>
            <a:ahLst/>
            <a:cxnLst/>
            <a:rect r="r" b="b" t="t" l="l"/>
            <a:pathLst>
              <a:path h="2669925" w="2242737">
                <a:moveTo>
                  <a:pt x="0" y="0"/>
                </a:moveTo>
                <a:lnTo>
                  <a:pt x="2242737" y="0"/>
                </a:lnTo>
                <a:lnTo>
                  <a:pt x="2242737" y="2669925"/>
                </a:lnTo>
                <a:lnTo>
                  <a:pt x="0" y="26699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204912" y="975129"/>
            <a:ext cx="1482090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Chức năng cụ thể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323642" y="1517157"/>
            <a:ext cx="13640716" cy="6852557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3292929" y="5143500"/>
            <a:ext cx="1469353" cy="1399893"/>
          </a:xfrm>
          <a:custGeom>
            <a:avLst/>
            <a:gdLst/>
            <a:ahLst/>
            <a:cxnLst/>
            <a:rect r="r" b="b" t="t" l="l"/>
            <a:pathLst>
              <a:path h="1399893" w="1469353">
                <a:moveTo>
                  <a:pt x="0" y="0"/>
                </a:moveTo>
                <a:lnTo>
                  <a:pt x="1469353" y="0"/>
                </a:lnTo>
                <a:lnTo>
                  <a:pt x="1469353" y="1399893"/>
                </a:lnTo>
                <a:lnTo>
                  <a:pt x="0" y="13998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91981" y="4410126"/>
            <a:ext cx="1397840" cy="1388521"/>
          </a:xfrm>
          <a:custGeom>
            <a:avLst/>
            <a:gdLst/>
            <a:ahLst/>
            <a:cxnLst/>
            <a:rect r="r" b="b" t="t" l="l"/>
            <a:pathLst>
              <a:path h="1388521" w="1397840">
                <a:moveTo>
                  <a:pt x="0" y="0"/>
                </a:moveTo>
                <a:lnTo>
                  <a:pt x="1397840" y="0"/>
                </a:lnTo>
                <a:lnTo>
                  <a:pt x="1397840" y="1388521"/>
                </a:lnTo>
                <a:lnTo>
                  <a:pt x="0" y="1388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03475" y="6196813"/>
            <a:ext cx="1402443" cy="1399893"/>
          </a:xfrm>
          <a:custGeom>
            <a:avLst/>
            <a:gdLst/>
            <a:ahLst/>
            <a:cxnLst/>
            <a:rect r="r" b="b" t="t" l="l"/>
            <a:pathLst>
              <a:path h="1399893" w="1402443">
                <a:moveTo>
                  <a:pt x="0" y="0"/>
                </a:moveTo>
                <a:lnTo>
                  <a:pt x="1402442" y="0"/>
                </a:lnTo>
                <a:lnTo>
                  <a:pt x="1402442" y="1399892"/>
                </a:lnTo>
                <a:lnTo>
                  <a:pt x="0" y="13998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635552" y="6126845"/>
            <a:ext cx="1362903" cy="1362903"/>
          </a:xfrm>
          <a:custGeom>
            <a:avLst/>
            <a:gdLst/>
            <a:ahLst/>
            <a:cxnLst/>
            <a:rect r="r" b="b" t="t" l="l"/>
            <a:pathLst>
              <a:path h="1362903" w="1362903">
                <a:moveTo>
                  <a:pt x="0" y="0"/>
                </a:moveTo>
                <a:lnTo>
                  <a:pt x="1362903" y="0"/>
                </a:lnTo>
                <a:lnTo>
                  <a:pt x="1362903" y="1362904"/>
                </a:lnTo>
                <a:lnTo>
                  <a:pt x="0" y="13629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486160">
            <a:off x="11625692" y="4868786"/>
            <a:ext cx="2062008" cy="2286501"/>
          </a:xfrm>
          <a:custGeom>
            <a:avLst/>
            <a:gdLst/>
            <a:ahLst/>
            <a:cxnLst/>
            <a:rect r="r" b="b" t="t" l="l"/>
            <a:pathLst>
              <a:path h="2286501" w="2062008">
                <a:moveTo>
                  <a:pt x="0" y="0"/>
                </a:moveTo>
                <a:lnTo>
                  <a:pt x="2062008" y="0"/>
                </a:lnTo>
                <a:lnTo>
                  <a:pt x="2062008" y="2286501"/>
                </a:lnTo>
                <a:lnTo>
                  <a:pt x="0" y="22865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405776">
            <a:off x="5133474" y="5043409"/>
            <a:ext cx="2067738" cy="2306807"/>
          </a:xfrm>
          <a:custGeom>
            <a:avLst/>
            <a:gdLst/>
            <a:ahLst/>
            <a:cxnLst/>
            <a:rect r="r" b="b" t="t" l="l"/>
            <a:pathLst>
              <a:path h="2306807" w="2067738">
                <a:moveTo>
                  <a:pt x="2067738" y="0"/>
                </a:moveTo>
                <a:lnTo>
                  <a:pt x="0" y="0"/>
                </a:lnTo>
                <a:lnTo>
                  <a:pt x="0" y="2306807"/>
                </a:lnTo>
                <a:lnTo>
                  <a:pt x="2067738" y="2306807"/>
                </a:lnTo>
                <a:lnTo>
                  <a:pt x="2067738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141428">
            <a:off x="8787927" y="5148592"/>
            <a:ext cx="1753742" cy="1956508"/>
          </a:xfrm>
          <a:custGeom>
            <a:avLst/>
            <a:gdLst/>
            <a:ahLst/>
            <a:cxnLst/>
            <a:rect r="r" b="b" t="t" l="l"/>
            <a:pathLst>
              <a:path h="1956508" w="1753742">
                <a:moveTo>
                  <a:pt x="0" y="0"/>
                </a:moveTo>
                <a:lnTo>
                  <a:pt x="1753742" y="0"/>
                </a:lnTo>
                <a:lnTo>
                  <a:pt x="1753742" y="1956507"/>
                </a:lnTo>
                <a:lnTo>
                  <a:pt x="0" y="19565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43817" y="5438736"/>
            <a:ext cx="567577" cy="886838"/>
          </a:xfrm>
          <a:custGeom>
            <a:avLst/>
            <a:gdLst/>
            <a:ahLst/>
            <a:cxnLst/>
            <a:rect r="r" b="b" t="t" l="l"/>
            <a:pathLst>
              <a:path h="886838" w="567577">
                <a:moveTo>
                  <a:pt x="0" y="0"/>
                </a:moveTo>
                <a:lnTo>
                  <a:pt x="567576" y="0"/>
                </a:lnTo>
                <a:lnTo>
                  <a:pt x="567576" y="886838"/>
                </a:lnTo>
                <a:lnTo>
                  <a:pt x="0" y="8868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662638" y="6394715"/>
            <a:ext cx="768583" cy="1004087"/>
          </a:xfrm>
          <a:custGeom>
            <a:avLst/>
            <a:gdLst/>
            <a:ahLst/>
            <a:cxnLst/>
            <a:rect r="r" b="b" t="t" l="l"/>
            <a:pathLst>
              <a:path h="1004087" w="768583">
                <a:moveTo>
                  <a:pt x="0" y="0"/>
                </a:moveTo>
                <a:lnTo>
                  <a:pt x="768583" y="0"/>
                </a:lnTo>
                <a:lnTo>
                  <a:pt x="768583" y="1004088"/>
                </a:lnTo>
                <a:lnTo>
                  <a:pt x="0" y="100408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20263" y="4509955"/>
            <a:ext cx="827881" cy="1188863"/>
          </a:xfrm>
          <a:custGeom>
            <a:avLst/>
            <a:gdLst/>
            <a:ahLst/>
            <a:cxnLst/>
            <a:rect r="r" b="b" t="t" l="l"/>
            <a:pathLst>
              <a:path h="1188863" w="827881">
                <a:moveTo>
                  <a:pt x="0" y="0"/>
                </a:moveTo>
                <a:lnTo>
                  <a:pt x="827881" y="0"/>
                </a:lnTo>
                <a:lnTo>
                  <a:pt x="827881" y="1188863"/>
                </a:lnTo>
                <a:lnTo>
                  <a:pt x="0" y="11888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870639" y="6196813"/>
            <a:ext cx="892728" cy="1188863"/>
          </a:xfrm>
          <a:custGeom>
            <a:avLst/>
            <a:gdLst/>
            <a:ahLst/>
            <a:cxnLst/>
            <a:rect r="r" b="b" t="t" l="l"/>
            <a:pathLst>
              <a:path h="1188863" w="892728">
                <a:moveTo>
                  <a:pt x="0" y="0"/>
                </a:moveTo>
                <a:lnTo>
                  <a:pt x="892728" y="0"/>
                </a:lnTo>
                <a:lnTo>
                  <a:pt x="892728" y="1188863"/>
                </a:lnTo>
                <a:lnTo>
                  <a:pt x="0" y="118886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292929" y="2003573"/>
            <a:ext cx="11702143" cy="1887538"/>
            <a:chOff x="0" y="0"/>
            <a:chExt cx="15602857" cy="251671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150408"/>
              <a:ext cx="15602857" cy="13790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450"/>
                </a:lnSpc>
              </a:pPr>
              <a:r>
                <a:rPr lang="en-US" sz="65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P</a:t>
              </a:r>
              <a:r>
                <a:rPr lang="en-US" sz="6500">
                  <a:solidFill>
                    <a:srgbClr val="FFFFFF"/>
                  </a:solidFill>
                  <a:latin typeface="Vollkorn"/>
                  <a:ea typeface="Vollkorn"/>
                  <a:cs typeface="Vollkorn"/>
                  <a:sym typeface="Vollkorn"/>
                </a:rPr>
                <a:t>hân tích và thiết kế hệ thống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15602857" cy="62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</a:pPr>
              <a:r>
                <a:rPr lang="en-US" b="true" sz="3000" spc="44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PHẦN 2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80271" y="6820559"/>
            <a:ext cx="28946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</a:t>
            </a: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iến trúc tổng thể hệ thống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57362" y="4532887"/>
            <a:ext cx="28946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Phâ</a:t>
            </a: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 tích yêu cầu hệ thống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21708" y="6236797"/>
            <a:ext cx="28946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</a:t>
            </a: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iết kế hệ thống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16377" y="4371936"/>
            <a:ext cx="2894668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</a:t>
            </a:r>
            <a:r>
              <a:rPr lang="en-US" b="true" sz="3000" spc="44">
                <a:solidFill>
                  <a:srgbClr val="FFFFF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iết kế Cơ sở dữ liệu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712987" y="1971022"/>
            <a:ext cx="18288000" cy="4528051"/>
          </a:xfrm>
          <a:prstGeom prst="rect">
            <a:avLst/>
          </a:prstGeom>
          <a:solidFill>
            <a:srgbClr val="1A2C5A"/>
          </a:solidFill>
        </p:spPr>
      </p:sp>
      <p:sp>
        <p:nvSpPr>
          <p:cNvPr name="AutoShape 3" id="3"/>
          <p:cNvSpPr/>
          <p:nvPr/>
        </p:nvSpPr>
        <p:spPr>
          <a:xfrm rot="0">
            <a:off x="10546941" y="6956020"/>
            <a:ext cx="9525" cy="213390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180352" y="904068"/>
            <a:ext cx="5364885" cy="7118907"/>
          </a:xfrm>
          <a:custGeom>
            <a:avLst/>
            <a:gdLst/>
            <a:ahLst/>
            <a:cxnLst/>
            <a:rect r="r" b="b" t="t" l="l"/>
            <a:pathLst>
              <a:path h="7118907" w="5364885">
                <a:moveTo>
                  <a:pt x="0" y="0"/>
                </a:moveTo>
                <a:lnTo>
                  <a:pt x="5364885" y="0"/>
                </a:lnTo>
                <a:lnTo>
                  <a:pt x="5364885" y="7118907"/>
                </a:lnTo>
                <a:lnTo>
                  <a:pt x="0" y="7118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994" t="0" r="-5479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70380"/>
            <a:ext cx="12788727" cy="96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6300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II.Phân tích và Thiết kế Hệ thống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66222"/>
            <a:ext cx="610793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2.1 Kiến trúc tổng thể hệ thống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4345" y="2298700"/>
            <a:ext cx="11698952" cy="695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-Thu thập dữ l</a:t>
            </a: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iệu: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37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ESP32: thu thập dữ liệu từ các cảm biến và gửi lên Firebase.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Giám sát: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37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Giao diện Web lắng nghe sự thay đổi dữ liệu trong Firebase Realtime Database để hiển thị trạng thái cảm biến và thiết bị theo thời gian thực.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Điều khiển: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37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Khi người dùng bật/tắt thiết bị → Firebase cập nhật → ESP32 đọc dữ liệu mới và thực thi lệnh.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37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Logic tự động hóa được kích hoạt khi điều kiện được thỏa mãn.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-</a:t>
            </a:r>
            <a:r>
              <a:rPr lang="en-US" b="true" sz="3000" spc="44">
                <a:solidFill>
                  <a:srgbClr val="252629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Giao tiếp: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37">
                <a:solidFill>
                  <a:srgbClr val="252629"/>
                </a:solidFill>
                <a:latin typeface="Public Sans"/>
                <a:ea typeface="Public Sans"/>
                <a:cs typeface="Public Sans"/>
                <a:sym typeface="Public Sans"/>
              </a:rPr>
              <a:t>Sử dụng giao thức MQTT để truyền tin giữa các thành phần.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2" y="0"/>
            <a:ext cx="18288000" cy="2771425"/>
          </a:xfrm>
          <a:custGeom>
            <a:avLst/>
            <a:gdLst/>
            <a:ahLst/>
            <a:cxnLst/>
            <a:rect r="r" b="b" t="t" l="l"/>
            <a:pathLst>
              <a:path h="2771425" w="18288000">
                <a:moveTo>
                  <a:pt x="0" y="0"/>
                </a:moveTo>
                <a:lnTo>
                  <a:pt x="18288000" y="0"/>
                </a:lnTo>
                <a:lnTo>
                  <a:pt x="18288000" y="2771425"/>
                </a:lnTo>
                <a:lnTo>
                  <a:pt x="0" y="2771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1771" r="0" b="-1186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6072" y="2468783"/>
            <a:ext cx="7562850" cy="1419225"/>
            <a:chOff x="0" y="0"/>
            <a:chExt cx="10083800" cy="189230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0083800" cy="189230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4786" y="577850"/>
              <a:ext cx="8614229" cy="717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b="true" sz="3500" spc="52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2.2 CHỨC NĂNG CHÍNH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3697" y="4512312"/>
            <a:ext cx="4601191" cy="3542030"/>
            <a:chOff x="0" y="0"/>
            <a:chExt cx="6134921" cy="472270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519055" y="-57150"/>
              <a:ext cx="4615865" cy="477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32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Cảnh báo rò</a:t>
              </a:r>
              <a:r>
                <a:rPr lang="en-US" sz="23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 rỉ khí gas: Hệ thống sử dụng cảm biến Gas MQ-series. Khi nồng độ vượt ngưỡng, ESP32 kích hoạt còi Buzzer và đèn LED cảnh báo.</a:t>
              </a:r>
            </a:p>
            <a:p>
              <a:pPr algn="l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0" y="1792326"/>
              <a:ext cx="1138055" cy="113805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A2C5A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05841" y="2088303"/>
              <a:ext cx="726372" cy="52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b="true" sz="2500" spc="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59166" y="4869766"/>
            <a:ext cx="4601191" cy="2827121"/>
            <a:chOff x="0" y="0"/>
            <a:chExt cx="6134921" cy="376949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1519055" y="-267056"/>
              <a:ext cx="4615865" cy="42464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1" indent="-248285" lvl="1">
                <a:lnSpc>
                  <a:spcPts val="322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Điều khiể</a:t>
              </a:r>
              <a:r>
                <a:rPr lang="en-US" sz="23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n đèn tự động: Khi giá trị ánh sáng thu được từ cảm biến LDR thấp hơn ngưỡng cài đặt, ESP32 sẽ tự động bật đèn LED.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0" y="1315720"/>
              <a:ext cx="1138055" cy="113805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A2C5A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5841" y="1611698"/>
              <a:ext cx="726372" cy="52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b="true" sz="2500" spc="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62376" y="4669741"/>
            <a:ext cx="4600467" cy="3227171"/>
            <a:chOff x="0" y="0"/>
            <a:chExt cx="6133956" cy="430289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519055" y="-267056"/>
              <a:ext cx="4614901" cy="47798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0" indent="-248285" lvl="1">
                <a:lnSpc>
                  <a:spcPts val="32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300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Mở cửa bằng n</a:t>
              </a:r>
              <a:r>
                <a:rPr lang="en-US" sz="2300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hận diện khuôn mặt: Khi hệ thống nhận diện khuôn mặt hợp lệ, ESP32 gửi tín hiệu điều khiển servo Face Servo để mở cửa tự động.</a:t>
              </a:r>
            </a:p>
            <a:p>
              <a:pPr algn="l" marL="0" indent="0" lvl="0">
                <a:lnSpc>
                  <a:spcPts val="3219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1582420"/>
              <a:ext cx="1138055" cy="1138055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1A2C5A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5841" y="1878398"/>
              <a:ext cx="726372" cy="527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0"/>
                </a:lnSpc>
              </a:pPr>
              <a:r>
                <a:rPr lang="en-US" b="true" sz="2500" spc="37">
                  <a:solidFill>
                    <a:srgbClr val="FFFFFF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352791" y="1362181"/>
            <a:ext cx="7834405" cy="7896119"/>
          </a:xfrm>
          <a:custGeom>
            <a:avLst/>
            <a:gdLst/>
            <a:ahLst/>
            <a:cxnLst/>
            <a:rect r="r" b="b" t="t" l="l"/>
            <a:pathLst>
              <a:path h="7896119" w="7834405">
                <a:moveTo>
                  <a:pt x="0" y="0"/>
                </a:moveTo>
                <a:lnTo>
                  <a:pt x="7834405" y="0"/>
                </a:lnTo>
                <a:lnTo>
                  <a:pt x="7834405" y="7896119"/>
                </a:lnTo>
                <a:lnTo>
                  <a:pt x="0" y="7896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79" r="0" b="-391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10927" y="1362181"/>
            <a:ext cx="1277073" cy="800257"/>
            <a:chOff x="0" y="0"/>
            <a:chExt cx="1702765" cy="1067010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702765" cy="1067010"/>
            </a:xfrm>
            <a:prstGeom prst="rect">
              <a:avLst/>
            </a:prstGeom>
            <a:solidFill>
              <a:srgbClr val="1A2C5A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492840" y="375094"/>
              <a:ext cx="717085" cy="316821"/>
            </a:xfrm>
            <a:custGeom>
              <a:avLst/>
              <a:gdLst/>
              <a:ahLst/>
              <a:cxnLst/>
              <a:rect r="r" b="b" t="t" l="l"/>
              <a:pathLst>
                <a:path h="316821" w="717085">
                  <a:moveTo>
                    <a:pt x="0" y="0"/>
                  </a:moveTo>
                  <a:lnTo>
                    <a:pt x="717085" y="0"/>
                  </a:lnTo>
                  <a:lnTo>
                    <a:pt x="717085" y="316821"/>
                  </a:lnTo>
                  <a:lnTo>
                    <a:pt x="0" y="316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95635" y="323956"/>
            <a:ext cx="1010679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9"/>
              </a:lnSpc>
              <a:spcBef>
                <a:spcPct val="0"/>
              </a:spcBef>
            </a:pPr>
            <a:r>
              <a:rPr lang="en-US" sz="6825">
                <a:solidFill>
                  <a:srgbClr val="252629"/>
                </a:solidFill>
                <a:latin typeface="Vollkorn"/>
                <a:ea typeface="Vollkorn"/>
                <a:cs typeface="Vollkorn"/>
                <a:sym typeface="Vollkorn"/>
              </a:rPr>
              <a:t>2.3 Yêu cầu phi chức năng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465862" y="1731063"/>
            <a:ext cx="12429786" cy="7158355"/>
            <a:chOff x="0" y="0"/>
            <a:chExt cx="16573049" cy="9544474"/>
          </a:xfrm>
        </p:grpSpPr>
        <p:sp>
          <p:nvSpPr>
            <p:cNvPr name="AutoShape 8" id="8"/>
            <p:cNvSpPr/>
            <p:nvPr/>
          </p:nvSpPr>
          <p:spPr>
            <a:xfrm rot="0">
              <a:off x="0" y="3150564"/>
              <a:ext cx="23050" cy="3243345"/>
            </a:xfrm>
            <a:prstGeom prst="rect">
              <a:avLst/>
            </a:prstGeom>
            <a:solidFill>
              <a:srgbClr val="A19C95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820961" y="-57150"/>
              <a:ext cx="14752088" cy="96016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4349" indent="-267175" lvl="1">
                <a:lnSpc>
                  <a:spcPts val="34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74" u="none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Hiệu năng: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Độ trễ giao diện dưới 3 giây.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Sử dụng giao thức MQTT nhẹ.</a:t>
              </a:r>
            </a:p>
            <a:p>
              <a:pPr algn="l" marL="534349" indent="-267175" lvl="1">
                <a:lnSpc>
                  <a:spcPts val="34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74" u="none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Độ tin cậy: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Hệ thống hoạt động ổn định, duy trì kết nối khi mạng yếu.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MQTT hỗ trợ reconnect, dữ liệu đồng bộ qua Firebase Realtime Database.</a:t>
              </a:r>
            </a:p>
            <a:p>
              <a:pPr algn="l" marL="534349" indent="-267175" lvl="1">
                <a:lnSpc>
                  <a:spcPts val="34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74" u="none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Mở rộng: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Dễ dàng thêm thiết bị mới mà không thay đổi cấu trúc hệ thống.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Sử dụng MQTT Broker trung tâm, hỗ trợ nhiều client kết nối song song.</a:t>
              </a:r>
            </a:p>
            <a:p>
              <a:pPr algn="l" marL="534349" indent="-267175" lvl="1">
                <a:lnSpc>
                  <a:spcPts val="34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74" u="none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Giao diện: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Dễ sử dụng, hiển thị dữ liệu theo thời gian thực.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Phát triển bằng HTML, CSS, JavaScript (Web Dashboard).</a:t>
              </a:r>
            </a:p>
            <a:p>
              <a:pPr algn="l" marL="534349" indent="-267175" lvl="1">
                <a:lnSpc>
                  <a:spcPts val="346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b="true" sz="2474" u="none">
                  <a:solidFill>
                    <a:srgbClr val="252629"/>
                  </a:solidFill>
                  <a:latin typeface="Public Sans Bold"/>
                  <a:ea typeface="Public Sans Bold"/>
                  <a:cs typeface="Public Sans Bold"/>
                  <a:sym typeface="Public Sans Bold"/>
                </a:rPr>
                <a:t>Chi phí:</a:t>
              </a:r>
            </a:p>
            <a:p>
              <a:pPr algn="l" marL="1025520" indent="-341840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Linh kiện trong tầm giá rẻ.</a:t>
              </a:r>
            </a:p>
            <a:p>
              <a:pPr algn="l" marL="1025523" indent="-341841" lvl="2">
                <a:lnSpc>
                  <a:spcPts val="3324"/>
                </a:lnSpc>
                <a:spcBef>
                  <a:spcPct val="0"/>
                </a:spcBef>
                <a:buFont typeface="Arial"/>
                <a:buChar char="⚬"/>
              </a:pPr>
              <a:r>
                <a:rPr lang="en-US" sz="2374" u="none">
                  <a:solidFill>
                    <a:srgbClr val="252629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Sử dụng ESP32 và các cảm biến phổ thông.</a:t>
              </a:r>
            </a:p>
            <a:p>
              <a:pPr algn="l" marL="0" indent="0" lvl="0">
                <a:lnSpc>
                  <a:spcPts val="332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DAG5lu8gH5A</dc:identifier>
  <dcterms:modified xsi:type="dcterms:W3CDTF">2011-08-01T06:04:30Z</dcterms:modified>
  <cp:revision>1</cp:revision>
  <dc:title>SmartHome</dc:title>
</cp:coreProperties>
</file>